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sldIdLst>
    <p:sldId id="256" r:id="rId2"/>
    <p:sldId id="260" r:id="rId3"/>
    <p:sldId id="261" r:id="rId4"/>
    <p:sldId id="262" r:id="rId5"/>
    <p:sldId id="263" r:id="rId6"/>
    <p:sldId id="266" r:id="rId7"/>
    <p:sldId id="257" r:id="rId8"/>
    <p:sldId id="258" r:id="rId9"/>
    <p:sldId id="25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10/3/2021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52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86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920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87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10/3/2021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810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975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983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787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6777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676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772C379-9A7C-4C87-A116-CBE9F58B04C5}" type="datetimeFigureOut">
              <a:rPr lang="en-US" smtClean="0"/>
              <a:t>10/3/2021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171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664C608-40B1-4030-A28D-5B74BC98ADCE}" type="datetimeFigureOut">
              <a:rPr lang="en-US" smtClean="0"/>
              <a:t>10/3/2021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0034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AB28-BEA6-4960-9EBC-A27CE0C3956A}"/>
              </a:ext>
            </a:extLst>
          </p:cNvPr>
          <p:cNvSpPr>
            <a:spLocks noGrp="1"/>
          </p:cNvSpPr>
          <p:nvPr>
            <p:ph type="ctrTitle"/>
          </p:nvPr>
        </p:nvSpPr>
        <p:spPr/>
        <p:txBody>
          <a:bodyPr>
            <a:noAutofit/>
          </a:bodyPr>
          <a:lstStyle/>
          <a:p>
            <a:pPr algn="ctr"/>
            <a:r>
              <a:rPr lang="en-US" sz="8800" dirty="0">
                <a:solidFill>
                  <a:srgbClr val="C00000"/>
                </a:solidFill>
              </a:rPr>
              <a:t>Meaningful stories</a:t>
            </a:r>
          </a:p>
        </p:txBody>
      </p:sp>
      <p:sp>
        <p:nvSpPr>
          <p:cNvPr id="3" name="Subtitle 2">
            <a:extLst>
              <a:ext uri="{FF2B5EF4-FFF2-40B4-BE49-F238E27FC236}">
                <a16:creationId xmlns:a16="http://schemas.microsoft.com/office/drawing/2014/main" id="{017C2DAE-D9F6-497C-B8D6-893E6EA78D57}"/>
              </a:ext>
            </a:extLst>
          </p:cNvPr>
          <p:cNvSpPr>
            <a:spLocks noGrp="1"/>
          </p:cNvSpPr>
          <p:nvPr>
            <p:ph type="subTitle" idx="1"/>
          </p:nvPr>
        </p:nvSpPr>
        <p:spPr/>
        <p:txBody>
          <a:bodyPr>
            <a:normAutofit/>
          </a:bodyPr>
          <a:lstStyle/>
          <a:p>
            <a:pPr algn="ctr"/>
            <a:r>
              <a:rPr lang="en-US" sz="2400" b="1" dirty="0" err="1"/>
              <a:t>october</a:t>
            </a:r>
            <a:r>
              <a:rPr lang="en-US" sz="2400" b="1" dirty="0"/>
              <a:t> 03</a:t>
            </a:r>
            <a:r>
              <a:rPr lang="en-US" sz="2400" b="1" baseline="30000" dirty="0"/>
              <a:t>rd</a:t>
            </a:r>
            <a:r>
              <a:rPr lang="en-US" sz="2400" b="1" dirty="0"/>
              <a:t>  2021</a:t>
            </a:r>
          </a:p>
        </p:txBody>
      </p:sp>
    </p:spTree>
    <p:extLst>
      <p:ext uri="{BB962C8B-B14F-4D97-AF65-F5344CB8AC3E}">
        <p14:creationId xmlns:p14="http://schemas.microsoft.com/office/powerpoint/2010/main" val="14296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3DFE59-FB41-40C6-8E1B-CCC874079263}"/>
              </a:ext>
            </a:extLst>
          </p:cNvPr>
          <p:cNvPicPr>
            <a:picLocks noChangeAspect="1"/>
          </p:cNvPicPr>
          <p:nvPr/>
        </p:nvPicPr>
        <p:blipFill rotWithShape="1">
          <a:blip r:embed="rId2"/>
          <a:srcRect t="5772" r="20515" b="8317"/>
          <a:stretch/>
        </p:blipFill>
        <p:spPr>
          <a:xfrm>
            <a:off x="1250622" y="235670"/>
            <a:ext cx="9690755" cy="5891752"/>
          </a:xfrm>
          <a:prstGeom prst="rect">
            <a:avLst/>
          </a:prstGeom>
        </p:spPr>
      </p:pic>
      <p:sp>
        <p:nvSpPr>
          <p:cNvPr id="5" name="TextBox 4">
            <a:extLst>
              <a:ext uri="{FF2B5EF4-FFF2-40B4-BE49-F238E27FC236}">
                <a16:creationId xmlns:a16="http://schemas.microsoft.com/office/drawing/2014/main" id="{A72C6000-970C-4C2C-8B1E-8588968384A6}"/>
              </a:ext>
            </a:extLst>
          </p:cNvPr>
          <p:cNvSpPr txBox="1"/>
          <p:nvPr/>
        </p:nvSpPr>
        <p:spPr>
          <a:xfrm>
            <a:off x="1857080" y="1216058"/>
            <a:ext cx="282805" cy="369332"/>
          </a:xfrm>
          <a:prstGeom prst="rect">
            <a:avLst/>
          </a:prstGeom>
          <a:noFill/>
        </p:spPr>
        <p:txBody>
          <a:bodyPr wrap="square" rtlCol="0">
            <a:spAutoFit/>
          </a:bodyPr>
          <a:lstStyle/>
          <a:p>
            <a:r>
              <a:rPr lang="en-US" dirty="0">
                <a:solidFill>
                  <a:srgbClr val="FF0000"/>
                </a:solidFill>
              </a:rPr>
              <a:t>1</a:t>
            </a:r>
          </a:p>
        </p:txBody>
      </p:sp>
      <p:pic>
        <p:nvPicPr>
          <p:cNvPr id="6" name="Picture 5">
            <a:extLst>
              <a:ext uri="{FF2B5EF4-FFF2-40B4-BE49-F238E27FC236}">
                <a16:creationId xmlns:a16="http://schemas.microsoft.com/office/drawing/2014/main" id="{E01E2746-6677-4ED1-AB10-BEFB3AAE7B32}"/>
              </a:ext>
            </a:extLst>
          </p:cNvPr>
          <p:cNvPicPr>
            <a:picLocks noChangeAspect="1"/>
          </p:cNvPicPr>
          <p:nvPr/>
        </p:nvPicPr>
        <p:blipFill rotWithShape="1">
          <a:blip r:embed="rId2"/>
          <a:srcRect t="5772" r="20515" b="8317"/>
          <a:stretch/>
        </p:blipFill>
        <p:spPr>
          <a:xfrm>
            <a:off x="1250622" y="216817"/>
            <a:ext cx="9690755" cy="5891752"/>
          </a:xfrm>
          <a:prstGeom prst="rect">
            <a:avLst/>
          </a:prstGeom>
        </p:spPr>
      </p:pic>
      <p:sp>
        <p:nvSpPr>
          <p:cNvPr id="7" name="TextBox 6">
            <a:extLst>
              <a:ext uri="{FF2B5EF4-FFF2-40B4-BE49-F238E27FC236}">
                <a16:creationId xmlns:a16="http://schemas.microsoft.com/office/drawing/2014/main" id="{E41CB1C1-B4C3-4CCB-8AB4-A817ACF086DF}"/>
              </a:ext>
            </a:extLst>
          </p:cNvPr>
          <p:cNvSpPr txBox="1"/>
          <p:nvPr/>
        </p:nvSpPr>
        <p:spPr>
          <a:xfrm>
            <a:off x="2009480" y="1368458"/>
            <a:ext cx="282805" cy="369332"/>
          </a:xfrm>
          <a:prstGeom prst="rect">
            <a:avLst/>
          </a:prstGeom>
          <a:noFill/>
        </p:spPr>
        <p:txBody>
          <a:bodyPr wrap="square" rtlCol="0">
            <a:spAutoFit/>
          </a:bodyPr>
          <a:lstStyle/>
          <a:p>
            <a:r>
              <a:rPr lang="en-US" dirty="0">
                <a:solidFill>
                  <a:srgbClr val="FF0000"/>
                </a:solidFill>
              </a:rPr>
              <a:t>1</a:t>
            </a:r>
          </a:p>
        </p:txBody>
      </p:sp>
      <p:pic>
        <p:nvPicPr>
          <p:cNvPr id="8" name="Picture 7">
            <a:extLst>
              <a:ext uri="{FF2B5EF4-FFF2-40B4-BE49-F238E27FC236}">
                <a16:creationId xmlns:a16="http://schemas.microsoft.com/office/drawing/2014/main" id="{B2B5B418-5383-471D-824B-4F868D629CCC}"/>
              </a:ext>
            </a:extLst>
          </p:cNvPr>
          <p:cNvPicPr>
            <a:picLocks noChangeAspect="1"/>
          </p:cNvPicPr>
          <p:nvPr/>
        </p:nvPicPr>
        <p:blipFill rotWithShape="1">
          <a:blip r:embed="rId2"/>
          <a:srcRect t="5772" r="20515" b="8317"/>
          <a:stretch/>
        </p:blipFill>
        <p:spPr>
          <a:xfrm>
            <a:off x="1250622" y="197964"/>
            <a:ext cx="9690755" cy="5891752"/>
          </a:xfrm>
          <a:prstGeom prst="rect">
            <a:avLst/>
          </a:prstGeom>
        </p:spPr>
      </p:pic>
      <p:sp>
        <p:nvSpPr>
          <p:cNvPr id="9" name="TextBox 8">
            <a:extLst>
              <a:ext uri="{FF2B5EF4-FFF2-40B4-BE49-F238E27FC236}">
                <a16:creationId xmlns:a16="http://schemas.microsoft.com/office/drawing/2014/main" id="{F2F1A584-1A8B-4497-B94F-A71A29778021}"/>
              </a:ext>
            </a:extLst>
          </p:cNvPr>
          <p:cNvSpPr txBox="1"/>
          <p:nvPr/>
        </p:nvSpPr>
        <p:spPr>
          <a:xfrm>
            <a:off x="1812303" y="977974"/>
            <a:ext cx="282805" cy="369332"/>
          </a:xfrm>
          <a:prstGeom prst="rect">
            <a:avLst/>
          </a:prstGeom>
          <a:noFill/>
        </p:spPr>
        <p:txBody>
          <a:bodyPr wrap="square" rtlCol="0">
            <a:spAutoFit/>
          </a:bodyPr>
          <a:lstStyle/>
          <a:p>
            <a:r>
              <a:rPr lang="en-US" dirty="0">
                <a:solidFill>
                  <a:srgbClr val="FF0000"/>
                </a:solidFill>
              </a:rPr>
              <a:t>1</a:t>
            </a:r>
          </a:p>
        </p:txBody>
      </p:sp>
      <p:sp>
        <p:nvSpPr>
          <p:cNvPr id="10" name="TextBox 9">
            <a:extLst>
              <a:ext uri="{FF2B5EF4-FFF2-40B4-BE49-F238E27FC236}">
                <a16:creationId xmlns:a16="http://schemas.microsoft.com/office/drawing/2014/main" id="{84E71987-8191-4199-8A79-41951E5160C1}"/>
              </a:ext>
            </a:extLst>
          </p:cNvPr>
          <p:cNvSpPr txBox="1"/>
          <p:nvPr/>
        </p:nvSpPr>
        <p:spPr>
          <a:xfrm>
            <a:off x="6385697" y="977974"/>
            <a:ext cx="220314" cy="369332"/>
          </a:xfrm>
          <a:prstGeom prst="rect">
            <a:avLst/>
          </a:prstGeom>
          <a:noFill/>
        </p:spPr>
        <p:txBody>
          <a:bodyPr wrap="square" rtlCol="0">
            <a:spAutoFit/>
          </a:bodyPr>
          <a:lstStyle/>
          <a:p>
            <a:r>
              <a:rPr lang="en-US" dirty="0">
                <a:solidFill>
                  <a:srgbClr val="FF0000"/>
                </a:solidFill>
              </a:rPr>
              <a:t>2</a:t>
            </a:r>
          </a:p>
        </p:txBody>
      </p:sp>
      <p:sp>
        <p:nvSpPr>
          <p:cNvPr id="11" name="TextBox 10">
            <a:extLst>
              <a:ext uri="{FF2B5EF4-FFF2-40B4-BE49-F238E27FC236}">
                <a16:creationId xmlns:a16="http://schemas.microsoft.com/office/drawing/2014/main" id="{E756B815-8345-4670-BD29-802061F35621}"/>
              </a:ext>
            </a:extLst>
          </p:cNvPr>
          <p:cNvSpPr txBox="1"/>
          <p:nvPr/>
        </p:nvSpPr>
        <p:spPr>
          <a:xfrm>
            <a:off x="8663537" y="1216058"/>
            <a:ext cx="220314" cy="369332"/>
          </a:xfrm>
          <a:prstGeom prst="rect">
            <a:avLst/>
          </a:prstGeom>
          <a:noFill/>
        </p:spPr>
        <p:txBody>
          <a:bodyPr wrap="square" rtlCol="0">
            <a:spAutoFit/>
          </a:bodyPr>
          <a:lstStyle/>
          <a:p>
            <a:r>
              <a:rPr lang="en-US" dirty="0">
                <a:solidFill>
                  <a:srgbClr val="FF0000"/>
                </a:solidFill>
              </a:rPr>
              <a:t>3</a:t>
            </a:r>
          </a:p>
        </p:txBody>
      </p:sp>
      <p:sp>
        <p:nvSpPr>
          <p:cNvPr id="12" name="TextBox 11">
            <a:extLst>
              <a:ext uri="{FF2B5EF4-FFF2-40B4-BE49-F238E27FC236}">
                <a16:creationId xmlns:a16="http://schemas.microsoft.com/office/drawing/2014/main" id="{32D9312C-5D35-46C8-AB29-3707672A1A55}"/>
              </a:ext>
            </a:extLst>
          </p:cNvPr>
          <p:cNvSpPr txBox="1"/>
          <p:nvPr/>
        </p:nvSpPr>
        <p:spPr>
          <a:xfrm>
            <a:off x="2040725" y="2196446"/>
            <a:ext cx="220314" cy="369332"/>
          </a:xfrm>
          <a:prstGeom prst="rect">
            <a:avLst/>
          </a:prstGeom>
          <a:noFill/>
        </p:spPr>
        <p:txBody>
          <a:bodyPr wrap="square" rtlCol="0">
            <a:spAutoFit/>
          </a:bodyPr>
          <a:lstStyle/>
          <a:p>
            <a:r>
              <a:rPr lang="en-US" dirty="0">
                <a:solidFill>
                  <a:srgbClr val="FF0000"/>
                </a:solidFill>
              </a:rPr>
              <a:t>4</a:t>
            </a:r>
          </a:p>
        </p:txBody>
      </p:sp>
      <p:sp>
        <p:nvSpPr>
          <p:cNvPr id="13" name="TextBox 12">
            <a:extLst>
              <a:ext uri="{FF2B5EF4-FFF2-40B4-BE49-F238E27FC236}">
                <a16:creationId xmlns:a16="http://schemas.microsoft.com/office/drawing/2014/main" id="{3F7A58D7-3EF9-4F6C-A9AD-752DEDC1192E}"/>
              </a:ext>
            </a:extLst>
          </p:cNvPr>
          <p:cNvSpPr txBox="1"/>
          <p:nvPr/>
        </p:nvSpPr>
        <p:spPr>
          <a:xfrm>
            <a:off x="4062700" y="2196446"/>
            <a:ext cx="220314" cy="369332"/>
          </a:xfrm>
          <a:prstGeom prst="rect">
            <a:avLst/>
          </a:prstGeom>
          <a:noFill/>
        </p:spPr>
        <p:txBody>
          <a:bodyPr wrap="square" rtlCol="0">
            <a:spAutoFit/>
          </a:bodyPr>
          <a:lstStyle/>
          <a:p>
            <a:r>
              <a:rPr lang="en-US" dirty="0">
                <a:solidFill>
                  <a:srgbClr val="FF0000"/>
                </a:solidFill>
              </a:rPr>
              <a:t>5</a:t>
            </a:r>
          </a:p>
        </p:txBody>
      </p:sp>
      <p:sp>
        <p:nvSpPr>
          <p:cNvPr id="14" name="TextBox 13">
            <a:extLst>
              <a:ext uri="{FF2B5EF4-FFF2-40B4-BE49-F238E27FC236}">
                <a16:creationId xmlns:a16="http://schemas.microsoft.com/office/drawing/2014/main" id="{B3222457-2643-4830-87EF-5297C8B1F3DF}"/>
              </a:ext>
            </a:extLst>
          </p:cNvPr>
          <p:cNvSpPr txBox="1"/>
          <p:nvPr/>
        </p:nvSpPr>
        <p:spPr>
          <a:xfrm>
            <a:off x="6190521" y="2381112"/>
            <a:ext cx="220314" cy="369332"/>
          </a:xfrm>
          <a:prstGeom prst="rect">
            <a:avLst/>
          </a:prstGeom>
          <a:noFill/>
        </p:spPr>
        <p:txBody>
          <a:bodyPr wrap="square" rtlCol="0">
            <a:spAutoFit/>
          </a:bodyPr>
          <a:lstStyle/>
          <a:p>
            <a:r>
              <a:rPr lang="en-US" dirty="0">
                <a:solidFill>
                  <a:srgbClr val="FF0000"/>
                </a:solidFill>
              </a:rPr>
              <a:t>6</a:t>
            </a:r>
          </a:p>
        </p:txBody>
      </p:sp>
      <p:sp>
        <p:nvSpPr>
          <p:cNvPr id="15" name="TextBox 14">
            <a:extLst>
              <a:ext uri="{FF2B5EF4-FFF2-40B4-BE49-F238E27FC236}">
                <a16:creationId xmlns:a16="http://schemas.microsoft.com/office/drawing/2014/main" id="{C4ECD528-E283-4346-B4CE-687E425478FC}"/>
              </a:ext>
            </a:extLst>
          </p:cNvPr>
          <p:cNvSpPr txBox="1"/>
          <p:nvPr/>
        </p:nvSpPr>
        <p:spPr>
          <a:xfrm>
            <a:off x="8553380" y="2292267"/>
            <a:ext cx="220314" cy="369332"/>
          </a:xfrm>
          <a:prstGeom prst="rect">
            <a:avLst/>
          </a:prstGeom>
          <a:noFill/>
        </p:spPr>
        <p:txBody>
          <a:bodyPr wrap="square" rtlCol="0">
            <a:spAutoFit/>
          </a:bodyPr>
          <a:lstStyle/>
          <a:p>
            <a:r>
              <a:rPr lang="en-US" dirty="0">
                <a:solidFill>
                  <a:srgbClr val="FF0000"/>
                </a:solidFill>
              </a:rPr>
              <a:t>7</a:t>
            </a:r>
          </a:p>
        </p:txBody>
      </p:sp>
      <p:sp>
        <p:nvSpPr>
          <p:cNvPr id="18" name="TextBox 17">
            <a:extLst>
              <a:ext uri="{FF2B5EF4-FFF2-40B4-BE49-F238E27FC236}">
                <a16:creationId xmlns:a16="http://schemas.microsoft.com/office/drawing/2014/main" id="{2A87E4BC-E057-4B65-B500-EDEF2D3AB3C1}"/>
              </a:ext>
            </a:extLst>
          </p:cNvPr>
          <p:cNvSpPr txBox="1"/>
          <p:nvPr/>
        </p:nvSpPr>
        <p:spPr>
          <a:xfrm>
            <a:off x="4062700" y="3590770"/>
            <a:ext cx="220314" cy="369332"/>
          </a:xfrm>
          <a:prstGeom prst="rect">
            <a:avLst/>
          </a:prstGeom>
          <a:noFill/>
        </p:spPr>
        <p:txBody>
          <a:bodyPr wrap="square" rtlCol="0">
            <a:spAutoFit/>
          </a:bodyPr>
          <a:lstStyle/>
          <a:p>
            <a:r>
              <a:rPr lang="en-US" dirty="0">
                <a:solidFill>
                  <a:srgbClr val="FF0000"/>
                </a:solidFill>
              </a:rPr>
              <a:t>8</a:t>
            </a:r>
          </a:p>
        </p:txBody>
      </p:sp>
      <p:sp>
        <p:nvSpPr>
          <p:cNvPr id="19" name="TextBox 18">
            <a:extLst>
              <a:ext uri="{FF2B5EF4-FFF2-40B4-BE49-F238E27FC236}">
                <a16:creationId xmlns:a16="http://schemas.microsoft.com/office/drawing/2014/main" id="{740783C5-F174-49B5-9E34-F7ADF39F46C4}"/>
              </a:ext>
            </a:extLst>
          </p:cNvPr>
          <p:cNvSpPr txBox="1"/>
          <p:nvPr/>
        </p:nvSpPr>
        <p:spPr>
          <a:xfrm>
            <a:off x="6190521" y="3738225"/>
            <a:ext cx="219706" cy="369332"/>
          </a:xfrm>
          <a:prstGeom prst="rect">
            <a:avLst/>
          </a:prstGeom>
          <a:noFill/>
        </p:spPr>
        <p:txBody>
          <a:bodyPr wrap="square" rtlCol="0">
            <a:spAutoFit/>
          </a:bodyPr>
          <a:lstStyle/>
          <a:p>
            <a:r>
              <a:rPr lang="en-US" dirty="0">
                <a:solidFill>
                  <a:srgbClr val="FF0000"/>
                </a:solidFill>
              </a:rPr>
              <a:t>9</a:t>
            </a:r>
          </a:p>
        </p:txBody>
      </p:sp>
      <p:sp>
        <p:nvSpPr>
          <p:cNvPr id="20" name="TextBox 19">
            <a:extLst>
              <a:ext uri="{FF2B5EF4-FFF2-40B4-BE49-F238E27FC236}">
                <a16:creationId xmlns:a16="http://schemas.microsoft.com/office/drawing/2014/main" id="{04E81E0F-A4B6-41C9-A2CC-ECB43A8517FD}"/>
              </a:ext>
            </a:extLst>
          </p:cNvPr>
          <p:cNvSpPr txBox="1"/>
          <p:nvPr/>
        </p:nvSpPr>
        <p:spPr>
          <a:xfrm>
            <a:off x="8532347" y="3457321"/>
            <a:ext cx="441971" cy="369332"/>
          </a:xfrm>
          <a:prstGeom prst="rect">
            <a:avLst/>
          </a:prstGeom>
          <a:noFill/>
        </p:spPr>
        <p:txBody>
          <a:bodyPr wrap="square" rtlCol="0">
            <a:spAutoFit/>
          </a:bodyPr>
          <a:lstStyle/>
          <a:p>
            <a:r>
              <a:rPr lang="en-US" dirty="0">
                <a:solidFill>
                  <a:srgbClr val="FF0000"/>
                </a:solidFill>
              </a:rPr>
              <a:t>10</a:t>
            </a:r>
          </a:p>
        </p:txBody>
      </p:sp>
    </p:spTree>
    <p:extLst>
      <p:ext uri="{BB962C8B-B14F-4D97-AF65-F5344CB8AC3E}">
        <p14:creationId xmlns:p14="http://schemas.microsoft.com/office/powerpoint/2010/main" val="398229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3211AB-AA38-4885-A0A9-6E474AA13B3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47394" y="2418615"/>
            <a:ext cx="4105842" cy="3449638"/>
          </a:xfrm>
        </p:spPr>
      </p:pic>
      <p:pic>
        <p:nvPicPr>
          <p:cNvPr id="7" name="Picture 6">
            <a:extLst>
              <a:ext uri="{FF2B5EF4-FFF2-40B4-BE49-F238E27FC236}">
                <a16:creationId xmlns:a16="http://schemas.microsoft.com/office/drawing/2014/main" id="{66894F28-0C44-4023-B349-4ED6818B7A1C}"/>
              </a:ext>
            </a:extLst>
          </p:cNvPr>
          <p:cNvPicPr>
            <a:picLocks noChangeAspect="1"/>
          </p:cNvPicPr>
          <p:nvPr/>
        </p:nvPicPr>
        <p:blipFill>
          <a:blip r:embed="rId4"/>
          <a:stretch>
            <a:fillRect/>
          </a:stretch>
        </p:blipFill>
        <p:spPr>
          <a:xfrm>
            <a:off x="6977849" y="2418615"/>
            <a:ext cx="2954766" cy="2951483"/>
          </a:xfrm>
          <a:prstGeom prst="rect">
            <a:avLst/>
          </a:prstGeom>
        </p:spPr>
      </p:pic>
      <p:sp>
        <p:nvSpPr>
          <p:cNvPr id="8" name="Title 1">
            <a:extLst>
              <a:ext uri="{FF2B5EF4-FFF2-40B4-BE49-F238E27FC236}">
                <a16:creationId xmlns:a16="http://schemas.microsoft.com/office/drawing/2014/main" id="{CE7C21D7-4F8B-4CA1-89E3-97CBE04701F1}"/>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Thinking &amp; sharing</a:t>
            </a:r>
            <a:endParaRPr lang="en-US" sz="4000" b="1" dirty="0"/>
          </a:p>
        </p:txBody>
      </p:sp>
      <p:sp>
        <p:nvSpPr>
          <p:cNvPr id="9" name="Rectangle 8">
            <a:extLst>
              <a:ext uri="{FF2B5EF4-FFF2-40B4-BE49-F238E27FC236}">
                <a16:creationId xmlns:a16="http://schemas.microsoft.com/office/drawing/2014/main" id="{2AF30CEB-22E7-4971-97F6-14CA201E611A}"/>
              </a:ext>
            </a:extLst>
          </p:cNvPr>
          <p:cNvSpPr/>
          <p:nvPr/>
        </p:nvSpPr>
        <p:spPr>
          <a:xfrm>
            <a:off x="6466055" y="1974827"/>
            <a:ext cx="4906087" cy="369332"/>
          </a:xfrm>
          <a:prstGeom prst="rect">
            <a:avLst/>
          </a:prstGeom>
        </p:spPr>
        <p:txBody>
          <a:bodyPr wrap="none">
            <a:spAutoFit/>
          </a:bodyPr>
          <a:lstStyle/>
          <a:p>
            <a:r>
              <a:rPr lang="en-US" dirty="0"/>
              <a:t>https://www.youtube.com/watch?v=dTS2BV94D_c</a:t>
            </a:r>
          </a:p>
        </p:txBody>
      </p:sp>
    </p:spTree>
    <p:extLst>
      <p:ext uri="{BB962C8B-B14F-4D97-AF65-F5344CB8AC3E}">
        <p14:creationId xmlns:p14="http://schemas.microsoft.com/office/powerpoint/2010/main" val="37131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9DD2A-2813-4D98-8695-55847F9C665E}"/>
              </a:ext>
            </a:extLst>
          </p:cNvPr>
          <p:cNvSpPr>
            <a:spLocks noGrp="1"/>
          </p:cNvSpPr>
          <p:nvPr>
            <p:ph idx="1"/>
          </p:nvPr>
        </p:nvSpPr>
        <p:spPr>
          <a:xfrm>
            <a:off x="1495967" y="1980472"/>
            <a:ext cx="9603275" cy="3865474"/>
          </a:xfrm>
        </p:spPr>
        <p:txBody>
          <a:bodyPr>
            <a:normAutofit fontScale="92500" lnSpcReduction="10000"/>
          </a:bodyPr>
          <a:lstStyle/>
          <a:p>
            <a:pPr marL="0" indent="0">
              <a:buNone/>
            </a:pPr>
            <a:r>
              <a:rPr lang="en-US" sz="2800" dirty="0"/>
              <a:t>People say:</a:t>
            </a:r>
          </a:p>
          <a:p>
            <a:pPr marL="0" indent="0">
              <a:buNone/>
            </a:pPr>
            <a:r>
              <a:rPr lang="en-US" sz="2800" dirty="0"/>
              <a:t>“Man is just like a pen or pencil.</a:t>
            </a:r>
          </a:p>
          <a:p>
            <a:pPr marL="0" indent="0">
              <a:buNone/>
            </a:pPr>
            <a:r>
              <a:rPr lang="en-US" sz="2800" dirty="0"/>
              <a:t>Pen after writing cannot erase but Pencil can”</a:t>
            </a:r>
          </a:p>
          <a:p>
            <a:pPr marL="0" indent="0">
              <a:buNone/>
            </a:pPr>
            <a:r>
              <a:rPr lang="en-US" sz="2800" dirty="0"/>
              <a:t>If that were you, which one would you choose ?</a:t>
            </a:r>
          </a:p>
          <a:p>
            <a:pPr marL="0" indent="0">
              <a:buNone/>
            </a:pPr>
            <a:r>
              <a:rPr lang="en-US" sz="2800" dirty="0"/>
              <a:t>Discuss about that by setting up 2 teams to keep your opinions.</a:t>
            </a:r>
          </a:p>
          <a:p>
            <a:pPr marL="0" indent="0">
              <a:buNone/>
            </a:pPr>
            <a:r>
              <a:rPr lang="en-US" sz="2800" dirty="0"/>
              <a:t>Using anyway: your thinking, understanding, internet, diagrams, pictures or video to make your team’s presentation.</a:t>
            </a:r>
          </a:p>
          <a:p>
            <a:pPr marL="0" indent="0">
              <a:buNone/>
            </a:pPr>
            <a:endParaRPr lang="en-US" sz="2800" dirty="0"/>
          </a:p>
        </p:txBody>
      </p:sp>
      <p:sp>
        <p:nvSpPr>
          <p:cNvPr id="4" name="Title 1">
            <a:extLst>
              <a:ext uri="{FF2B5EF4-FFF2-40B4-BE49-F238E27FC236}">
                <a16:creationId xmlns:a16="http://schemas.microsoft.com/office/drawing/2014/main" id="{36EFE400-C681-46EE-8C15-5B74A91C61C5}"/>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DISCUSSION</a:t>
            </a:r>
            <a:endParaRPr lang="en-US" sz="4000" b="1" dirty="0"/>
          </a:p>
        </p:txBody>
      </p:sp>
    </p:spTree>
    <p:extLst>
      <p:ext uri="{BB962C8B-B14F-4D97-AF65-F5344CB8AC3E}">
        <p14:creationId xmlns:p14="http://schemas.microsoft.com/office/powerpoint/2010/main" val="4333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3EF953-AD82-42D3-ABDD-03EC86947A9C}"/>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GIVING YOU MORE</a:t>
            </a:r>
            <a:endParaRPr lang="en-US" sz="4000" b="1" dirty="0"/>
          </a:p>
        </p:txBody>
      </p:sp>
      <p:sp>
        <p:nvSpPr>
          <p:cNvPr id="5" name="Title 1">
            <a:extLst>
              <a:ext uri="{FF2B5EF4-FFF2-40B4-BE49-F238E27FC236}">
                <a16:creationId xmlns:a16="http://schemas.microsoft.com/office/drawing/2014/main" id="{9AF0A10F-B9EB-40D2-97CF-50298B56DC96}"/>
              </a:ext>
            </a:extLst>
          </p:cNvPr>
          <p:cNvSpPr>
            <a:spLocks noGrp="1"/>
          </p:cNvSpPr>
          <p:nvPr>
            <p:ph idx="1"/>
          </p:nvPr>
        </p:nvSpPr>
        <p:spPr>
          <a:xfrm>
            <a:off x="1521997" y="2149290"/>
            <a:ext cx="3342967" cy="3449638"/>
          </a:xfrm>
        </p:spPr>
        <p:txBody>
          <a:bodyPr>
            <a:normAutofit fontScale="92500" lnSpcReduction="10000"/>
          </a:bodyPr>
          <a:lstStyle/>
          <a:p>
            <a:pPr marL="0" indent="0">
              <a:buNone/>
            </a:pPr>
            <a:r>
              <a:rPr lang="en-US" sz="2800" b="1" dirty="0"/>
              <a:t>The story of pencil written by Paulo Coelho</a:t>
            </a:r>
          </a:p>
          <a:p>
            <a:pPr marL="0" indent="0">
              <a:buNone/>
            </a:pPr>
            <a:r>
              <a:rPr lang="en-US" sz="2800" b="1" u="sng" dirty="0"/>
              <a:t>https://www.facebook.com/102336088340423/videos/142165707735951/</a:t>
            </a:r>
            <a:endParaRPr lang="en-US" sz="4000" b="1" u="sng" dirty="0"/>
          </a:p>
        </p:txBody>
      </p:sp>
      <p:sp>
        <p:nvSpPr>
          <p:cNvPr id="7" name="Content Placeholder 2">
            <a:extLst>
              <a:ext uri="{FF2B5EF4-FFF2-40B4-BE49-F238E27FC236}">
                <a16:creationId xmlns:a16="http://schemas.microsoft.com/office/drawing/2014/main" id="{28087A71-64CB-423D-B34D-50585FD8005F}"/>
              </a:ext>
            </a:extLst>
          </p:cNvPr>
          <p:cNvSpPr txBox="1">
            <a:spLocks/>
          </p:cNvSpPr>
          <p:nvPr/>
        </p:nvSpPr>
        <p:spPr>
          <a:xfrm>
            <a:off x="6231484" y="2149290"/>
            <a:ext cx="4729479" cy="3000588"/>
          </a:xfrm>
          <a:prstGeom prst="rect">
            <a:avLst/>
          </a:prstGeom>
          <a:solidFill>
            <a:schemeClr val="accent6"/>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lgn="ctr">
              <a:buFont typeface="Arial" panose="020B0604020202020204" pitchFamily="34" charset="0"/>
              <a:buNone/>
            </a:pPr>
            <a:endParaRPr lang="en-US" sz="2800" b="1" dirty="0"/>
          </a:p>
          <a:p>
            <a:pPr marL="0" indent="0" algn="ctr">
              <a:buFont typeface="Arial" panose="020B0604020202020204" pitchFamily="34" charset="0"/>
              <a:buNone/>
            </a:pPr>
            <a:r>
              <a:rPr lang="en-US" sz="2800" b="1" dirty="0"/>
              <a:t>“I hope you will be like this pencil when you grow up.”</a:t>
            </a:r>
            <a:br>
              <a:rPr lang="en-US" sz="2800" dirty="0"/>
            </a:br>
            <a:r>
              <a:rPr lang="en-US" sz="2800" b="1" dirty="0">
                <a:solidFill>
                  <a:srgbClr val="002060"/>
                </a:solidFill>
              </a:rPr>
              <a:t>Paulo Coelho </a:t>
            </a:r>
          </a:p>
          <a:p>
            <a:pPr marL="0" indent="0" algn="ctr">
              <a:buFont typeface="Arial" panose="020B0604020202020204" pitchFamily="34" charset="0"/>
              <a:buNone/>
            </a:pPr>
            <a:r>
              <a:rPr lang="en-US" sz="2800" b="1" dirty="0">
                <a:solidFill>
                  <a:srgbClr val="C00000"/>
                </a:solidFill>
              </a:rPr>
              <a:t>The story of pencil</a:t>
            </a:r>
          </a:p>
        </p:txBody>
      </p:sp>
    </p:spTree>
    <p:extLst>
      <p:ext uri="{BB962C8B-B14F-4D97-AF65-F5344CB8AC3E}">
        <p14:creationId xmlns:p14="http://schemas.microsoft.com/office/powerpoint/2010/main" val="127507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tgtEl>
                                          <p:spTgt spid="7">
                                            <p:bg/>
                                          </p:spTgt>
                                        </p:tgtEl>
                                      </p:cBhvr>
                                    </p:animEffect>
                                    <p:anim calcmode="lin" valueType="num">
                                      <p:cBhvr>
                                        <p:cTn id="22" dur="1000" fill="hold"/>
                                        <p:tgtEl>
                                          <p:spTgt spid="7">
                                            <p:bg/>
                                          </p:spTgt>
                                        </p:tgtEl>
                                        <p:attrNameLst>
                                          <p:attrName>ppt_x</p:attrName>
                                        </p:attrNameLst>
                                      </p:cBhvr>
                                      <p:tavLst>
                                        <p:tav tm="0">
                                          <p:val>
                                            <p:strVal val="#ppt_x"/>
                                          </p:val>
                                        </p:tav>
                                        <p:tav tm="100000">
                                          <p:val>
                                            <p:strVal val="#ppt_x"/>
                                          </p:val>
                                        </p:tav>
                                      </p:tavLst>
                                    </p:anim>
                                    <p:anim calcmode="lin" valueType="num">
                                      <p:cBhvr>
                                        <p:cTn id="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6E5B95-BE65-496A-8E05-ED5F874D60D3}"/>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GIVING YOU MORE</a:t>
            </a:r>
            <a:endParaRPr lang="en-US" sz="4000" b="1" dirty="0"/>
          </a:p>
        </p:txBody>
      </p:sp>
      <p:sp>
        <p:nvSpPr>
          <p:cNvPr id="5" name="Title 1">
            <a:extLst>
              <a:ext uri="{FF2B5EF4-FFF2-40B4-BE49-F238E27FC236}">
                <a16:creationId xmlns:a16="http://schemas.microsoft.com/office/drawing/2014/main" id="{54343CB3-E155-4E80-8C83-657EBF6D6AAD}"/>
              </a:ext>
            </a:extLst>
          </p:cNvPr>
          <p:cNvSpPr>
            <a:spLocks noGrp="1"/>
          </p:cNvSpPr>
          <p:nvPr>
            <p:ph idx="1"/>
          </p:nvPr>
        </p:nvSpPr>
        <p:spPr>
          <a:xfrm>
            <a:off x="1450975" y="2016125"/>
            <a:ext cx="9604375" cy="3449638"/>
          </a:xfrm>
        </p:spPr>
        <p:txBody>
          <a:bodyPr>
            <a:normAutofit/>
          </a:bodyPr>
          <a:lstStyle/>
          <a:p>
            <a:pPr marL="0" indent="0" algn="ctr">
              <a:buNone/>
            </a:pPr>
            <a:r>
              <a:rPr lang="en-US" sz="4000" b="1" dirty="0"/>
              <a:t>	</a:t>
            </a:r>
          </a:p>
        </p:txBody>
      </p:sp>
      <p:pic>
        <p:nvPicPr>
          <p:cNvPr id="6" name="Picture 5">
            <a:extLst>
              <a:ext uri="{FF2B5EF4-FFF2-40B4-BE49-F238E27FC236}">
                <a16:creationId xmlns:a16="http://schemas.microsoft.com/office/drawing/2014/main" id="{CE9F5CD9-6F9E-4634-860D-10F7EB180E02}"/>
              </a:ext>
            </a:extLst>
          </p:cNvPr>
          <p:cNvPicPr>
            <a:picLocks noChangeAspect="1"/>
          </p:cNvPicPr>
          <p:nvPr/>
        </p:nvPicPr>
        <p:blipFill rotWithShape="1">
          <a:blip r:embed="rId2"/>
          <a:srcRect l="20878" t="20301" r="19850" b="34757"/>
          <a:stretch/>
        </p:blipFill>
        <p:spPr>
          <a:xfrm>
            <a:off x="6714169" y="2126201"/>
            <a:ext cx="4341181" cy="3129380"/>
          </a:xfrm>
          <a:prstGeom prst="rect">
            <a:avLst/>
          </a:prstGeom>
          <a:ln>
            <a:noFill/>
          </a:ln>
          <a:effectLst>
            <a:softEdge rad="112500"/>
          </a:effectLst>
          <a:scene3d>
            <a:camera prst="orthographicFront"/>
            <a:lightRig rig="threePt" dir="t"/>
          </a:scene3d>
          <a:sp3d>
            <a:bevelT/>
          </a:sp3d>
        </p:spPr>
      </p:pic>
      <p:sp>
        <p:nvSpPr>
          <p:cNvPr id="7" name="Title 1">
            <a:extLst>
              <a:ext uri="{FF2B5EF4-FFF2-40B4-BE49-F238E27FC236}">
                <a16:creationId xmlns:a16="http://schemas.microsoft.com/office/drawing/2014/main" id="{DB205615-FC17-4BBF-868C-10EB09A71E69}"/>
              </a:ext>
            </a:extLst>
          </p:cNvPr>
          <p:cNvSpPr txBox="1">
            <a:spLocks/>
          </p:cNvSpPr>
          <p:nvPr/>
        </p:nvSpPr>
        <p:spPr>
          <a:xfrm>
            <a:off x="1521997" y="2149290"/>
            <a:ext cx="3342967" cy="196994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u="sng" dirty="0"/>
              <a:t>https://www.youtube.com/watch?v=AH0xppVUCug</a:t>
            </a:r>
          </a:p>
        </p:txBody>
      </p:sp>
    </p:spTree>
    <p:extLst>
      <p:ext uri="{BB962C8B-B14F-4D97-AF65-F5344CB8AC3E}">
        <p14:creationId xmlns:p14="http://schemas.microsoft.com/office/powerpoint/2010/main" val="17281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19E31-D80F-44EE-BCDD-DC5E0089608E}"/>
              </a:ext>
            </a:extLst>
          </p:cNvPr>
          <p:cNvSpPr>
            <a:spLocks noGrp="1"/>
          </p:cNvSpPr>
          <p:nvPr>
            <p:ph idx="1"/>
          </p:nvPr>
        </p:nvSpPr>
        <p:spPr>
          <a:xfrm>
            <a:off x="1451579" y="2015733"/>
            <a:ext cx="9624916" cy="2914486"/>
          </a:xfrm>
        </p:spPr>
        <p:txBody>
          <a:bodyPr>
            <a:normAutofit lnSpcReduction="10000"/>
          </a:bodyPr>
          <a:lstStyle/>
          <a:p>
            <a:pPr marL="457200" indent="-457200">
              <a:buFont typeface="+mj-lt"/>
              <a:buAutoNum type="arabicPeriod"/>
            </a:pPr>
            <a:r>
              <a:rPr lang="en-US" sz="2800" dirty="0"/>
              <a:t>Have you seen disabled person yet ? </a:t>
            </a:r>
          </a:p>
          <a:p>
            <a:pPr marL="457200" indent="-457200">
              <a:buFont typeface="+mj-lt"/>
              <a:buAutoNum type="arabicPeriod"/>
            </a:pPr>
            <a:r>
              <a:rPr lang="en-US" sz="2800" dirty="0"/>
              <a:t>When you saw him/her, how did you feel and what did you think ?</a:t>
            </a:r>
          </a:p>
          <a:p>
            <a:pPr marL="457200" indent="-457200">
              <a:buFont typeface="+mj-lt"/>
              <a:buAutoNum type="arabicPeriod"/>
            </a:pPr>
            <a:r>
              <a:rPr lang="en-US" sz="2800" dirty="0"/>
              <a:t>Can you share a small story about this?</a:t>
            </a:r>
          </a:p>
          <a:p>
            <a:pPr marL="0" indent="0">
              <a:buNone/>
            </a:pPr>
            <a:r>
              <a:rPr lang="en-US" sz="2800" dirty="0"/>
              <a:t>(you have 3 min to prepare that)</a:t>
            </a:r>
          </a:p>
        </p:txBody>
      </p:sp>
      <p:sp>
        <p:nvSpPr>
          <p:cNvPr id="4" name="Title 1">
            <a:extLst>
              <a:ext uri="{FF2B5EF4-FFF2-40B4-BE49-F238E27FC236}">
                <a16:creationId xmlns:a16="http://schemas.microsoft.com/office/drawing/2014/main" id="{A8F9CF2D-263A-4F95-9C0F-5DDD3388CA31}"/>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Thinking &amp; feeling</a:t>
            </a:r>
            <a:endParaRPr lang="en-US" sz="4000" b="1" dirty="0"/>
          </a:p>
        </p:txBody>
      </p:sp>
    </p:spTree>
    <p:extLst>
      <p:ext uri="{BB962C8B-B14F-4D97-AF65-F5344CB8AC3E}">
        <p14:creationId xmlns:p14="http://schemas.microsoft.com/office/powerpoint/2010/main" val="120738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B007475-752C-4094-9BC1-A92AE1F8F48D}"/>
              </a:ext>
            </a:extLst>
          </p:cNvPr>
          <p:cNvPicPr>
            <a:picLocks noGrp="1" noChangeAspect="1"/>
          </p:cNvPicPr>
          <p:nvPr>
            <p:ph idx="1"/>
          </p:nvPr>
        </p:nvPicPr>
        <p:blipFill>
          <a:blip r:embed="rId2"/>
          <a:stretch>
            <a:fillRect/>
          </a:stretch>
        </p:blipFill>
        <p:spPr>
          <a:xfrm>
            <a:off x="1564412" y="2007248"/>
            <a:ext cx="3518238" cy="3449638"/>
          </a:xfrm>
        </p:spPr>
      </p:pic>
      <p:sp>
        <p:nvSpPr>
          <p:cNvPr id="4" name="Title 1">
            <a:extLst>
              <a:ext uri="{FF2B5EF4-FFF2-40B4-BE49-F238E27FC236}">
                <a16:creationId xmlns:a16="http://schemas.microsoft.com/office/drawing/2014/main" id="{5094FCDF-0761-4FC1-A616-150B16C172DB}"/>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Thinking &amp; feeling</a:t>
            </a:r>
            <a:endParaRPr lang="en-US" sz="4000" b="1" dirty="0"/>
          </a:p>
        </p:txBody>
      </p:sp>
      <p:pic>
        <p:nvPicPr>
          <p:cNvPr id="8" name="Picture 7">
            <a:extLst>
              <a:ext uri="{FF2B5EF4-FFF2-40B4-BE49-F238E27FC236}">
                <a16:creationId xmlns:a16="http://schemas.microsoft.com/office/drawing/2014/main" id="{294A2041-68AD-4706-9C4F-6A5D9C550011}"/>
              </a:ext>
            </a:extLst>
          </p:cNvPr>
          <p:cNvPicPr>
            <a:picLocks noChangeAspect="1"/>
          </p:cNvPicPr>
          <p:nvPr/>
        </p:nvPicPr>
        <p:blipFill>
          <a:blip r:embed="rId3"/>
          <a:stretch>
            <a:fillRect/>
          </a:stretch>
        </p:blipFill>
        <p:spPr>
          <a:xfrm>
            <a:off x="5839119" y="2007248"/>
            <a:ext cx="3136206" cy="3449638"/>
          </a:xfrm>
          <a:prstGeom prst="rect">
            <a:avLst/>
          </a:prstGeom>
        </p:spPr>
      </p:pic>
    </p:spTree>
    <p:extLst>
      <p:ext uri="{BB962C8B-B14F-4D97-AF65-F5344CB8AC3E}">
        <p14:creationId xmlns:p14="http://schemas.microsoft.com/office/powerpoint/2010/main" val="13627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8C84-2118-4022-ABEC-1A449FBC98A2}"/>
              </a:ext>
            </a:extLst>
          </p:cNvPr>
          <p:cNvSpPr>
            <a:spLocks noGrp="1"/>
          </p:cNvSpPr>
          <p:nvPr>
            <p:ph type="title"/>
          </p:nvPr>
        </p:nvSpPr>
        <p:spPr>
          <a:xfrm>
            <a:off x="1895086" y="1012054"/>
            <a:ext cx="8401827" cy="674703"/>
          </a:xfrm>
        </p:spPr>
        <p:txBody>
          <a:bodyPr>
            <a:normAutofit/>
          </a:bodyPr>
          <a:lstStyle/>
          <a:p>
            <a:pPr algn="ctr"/>
            <a:r>
              <a:rPr lang="en-US" sz="4000" b="1" dirty="0">
                <a:solidFill>
                  <a:srgbClr val="C00000"/>
                </a:solidFill>
              </a:rPr>
              <a:t>YOUR ASSIGNMENT</a:t>
            </a:r>
            <a:endParaRPr lang="en-US" sz="4000" b="1" dirty="0"/>
          </a:p>
        </p:txBody>
      </p:sp>
      <p:sp>
        <p:nvSpPr>
          <p:cNvPr id="3" name="Content Placeholder 2">
            <a:extLst>
              <a:ext uri="{FF2B5EF4-FFF2-40B4-BE49-F238E27FC236}">
                <a16:creationId xmlns:a16="http://schemas.microsoft.com/office/drawing/2014/main" id="{FA762E31-6D6C-4762-B1D6-5C5E990793FB}"/>
              </a:ext>
            </a:extLst>
          </p:cNvPr>
          <p:cNvSpPr>
            <a:spLocks noGrp="1"/>
          </p:cNvSpPr>
          <p:nvPr>
            <p:ph idx="1"/>
          </p:nvPr>
        </p:nvSpPr>
        <p:spPr>
          <a:xfrm>
            <a:off x="1358283" y="2015732"/>
            <a:ext cx="9969624" cy="3830214"/>
          </a:xfrm>
        </p:spPr>
        <p:txBody>
          <a:bodyPr>
            <a:noAutofit/>
          </a:bodyPr>
          <a:lstStyle/>
          <a:p>
            <a:pPr marL="0" indent="0">
              <a:buNone/>
            </a:pPr>
            <a:r>
              <a:rPr lang="en-US" sz="2400" b="1" dirty="0"/>
              <a:t>How do you interpret the Ads texts to fit the picture of a disabled man hardly working to earn money to pay for his children’ s education?</a:t>
            </a:r>
          </a:p>
          <a:p>
            <a:pPr marL="0" indent="0" algn="just">
              <a:buNone/>
            </a:pPr>
            <a:r>
              <a:rPr lang="en-US" sz="2400" dirty="0"/>
              <a:t>Requirements: Writing in English, minimum 2000 words with graphics, video, poems or humorous writings. It shall be judged on the levels of entertaining, informal, persuasive and English standards. All sources of information inclusive of graphics, poems etc... enclosed in the writing must be acknowledged.</a:t>
            </a:r>
          </a:p>
          <a:p>
            <a:pPr marL="0" indent="0">
              <a:buNone/>
            </a:pPr>
            <a:r>
              <a:rPr lang="en-US" sz="2400" b="1" dirty="0">
                <a:solidFill>
                  <a:srgbClr val="C00000"/>
                </a:solidFill>
              </a:rPr>
              <a:t>Deadline: 18PM Friday 08th October 2021</a:t>
            </a:r>
          </a:p>
          <a:p>
            <a:pPr marL="0" indent="0">
              <a:buNone/>
            </a:pPr>
            <a:endParaRPr lang="en-US" sz="2400" dirty="0"/>
          </a:p>
        </p:txBody>
      </p:sp>
    </p:spTree>
    <p:extLst>
      <p:ext uri="{BB962C8B-B14F-4D97-AF65-F5344CB8AC3E}">
        <p14:creationId xmlns:p14="http://schemas.microsoft.com/office/powerpoint/2010/main" val="40991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11FAF-D520-4B55-ACE1-C64A5B470D8D}"/>
              </a:ext>
            </a:extLst>
          </p:cNvPr>
          <p:cNvPicPr>
            <a:picLocks noChangeAspect="1"/>
          </p:cNvPicPr>
          <p:nvPr/>
        </p:nvPicPr>
        <p:blipFill rotWithShape="1">
          <a:blip r:embed="rId2"/>
          <a:srcRect l="1602" t="25373" r="24344" b="10033"/>
          <a:stretch/>
        </p:blipFill>
        <p:spPr>
          <a:xfrm>
            <a:off x="0" y="0"/>
            <a:ext cx="12177693" cy="6054571"/>
          </a:xfrm>
          <a:prstGeom prst="rect">
            <a:avLst/>
          </a:prstGeom>
        </p:spPr>
      </p:pic>
    </p:spTree>
    <p:extLst>
      <p:ext uri="{BB962C8B-B14F-4D97-AF65-F5344CB8AC3E}">
        <p14:creationId xmlns:p14="http://schemas.microsoft.com/office/powerpoint/2010/main" val="36041072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880</TotalTime>
  <Words>239</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Gallery</vt:lpstr>
      <vt:lpstr>Meaningful stories</vt:lpstr>
      <vt:lpstr>Thinking &amp; sharing</vt:lpstr>
      <vt:lpstr>DISCUSSION</vt:lpstr>
      <vt:lpstr>GIVING YOU MORE</vt:lpstr>
      <vt:lpstr>GIVING YOU MORE</vt:lpstr>
      <vt:lpstr>Thinking &amp; feeling</vt:lpstr>
      <vt:lpstr>Thinking &amp; feeling</vt:lpstr>
      <vt:lpstr>YOUR ASSIGNMENT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20</cp:revision>
  <dcterms:created xsi:type="dcterms:W3CDTF">2021-10-02T14:23:30Z</dcterms:created>
  <dcterms:modified xsi:type="dcterms:W3CDTF">2021-10-03T05:16:19Z</dcterms:modified>
</cp:coreProperties>
</file>